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72" r:id="rId5"/>
    <p:sldId id="268" r:id="rId6"/>
    <p:sldId id="269" r:id="rId7"/>
    <p:sldId id="270" r:id="rId8"/>
    <p:sldId id="271" r:id="rId9"/>
    <p:sldId id="27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4.jpeg"/><Relationship Id="rId9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5.jpeg"/><Relationship Id="rId7" Type="http://schemas.openxmlformats.org/officeDocument/2006/relationships/image" Target="../media/image1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5.jpeg"/><Relationship Id="rId7" Type="http://schemas.openxmlformats.org/officeDocument/2006/relationships/image" Target="../media/image1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4.jpeg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5.jpeg"/><Relationship Id="rId7" Type="http://schemas.openxmlformats.org/officeDocument/2006/relationships/image" Target="../media/image2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4.jpeg"/><Relationship Id="rId9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gif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ello_html_m47addf4f.gif"/>
          <p:cNvPicPr>
            <a:picLocks noChangeAspect="1"/>
          </p:cNvPicPr>
          <p:nvPr/>
        </p:nvPicPr>
        <p:blipFill>
          <a:blip r:embed="rId2" cstate="print"/>
          <a:srcRect t="3501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260648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9525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dirty="0" smtClean="0">
                <a:solidFill>
                  <a:srgbClr val="181818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Всероссийский детский фестиваль </a:t>
            </a:r>
            <a:r>
              <a:rPr lang="ru-RU" altLang="zh-CN" dirty="0" smtClean="0">
                <a:solidFill>
                  <a:srgbClr val="181818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народной культуры</a:t>
            </a:r>
            <a:endParaRPr lang="ru-RU" altLang="zh-CN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952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zh-CN" dirty="0" smtClean="0">
                <a:solidFill>
                  <a:srgbClr val="181818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«Наследники традиций»</a:t>
            </a:r>
            <a:endParaRPr lang="ru-RU" altLang="zh-CN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052736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zh-CN" sz="2400" dirty="0" smtClean="0">
                <a:solidFill>
                  <a:srgbClr val="CC0000"/>
                </a:solidFill>
                <a:latin typeface="Algeria One" pitchFamily="2" charset="0"/>
                <a:ea typeface="Times New Roman" pitchFamily="18" charset="0"/>
                <a:cs typeface="Arial" pitchFamily="34" charset="0"/>
              </a:rPr>
              <a:t>Номинация </a:t>
            </a:r>
            <a:endParaRPr lang="ru-RU" altLang="zh-CN" sz="2400" dirty="0" smtClean="0">
              <a:solidFill>
                <a:srgbClr val="CC0000"/>
              </a:solidFill>
              <a:latin typeface="Algeria One" pitchFamily="2" charset="0"/>
              <a:ea typeface="Times New Roman" pitchFamily="18" charset="0"/>
              <a:cs typeface="Arial" pitchFamily="34" charset="0"/>
            </a:endParaRPr>
          </a:p>
          <a:p>
            <a:pPr algn="ctr"/>
            <a:r>
              <a:rPr lang="ru-RU" altLang="zh-CN" sz="2400" dirty="0" smtClean="0">
                <a:solidFill>
                  <a:srgbClr val="CC0000"/>
                </a:solidFill>
                <a:latin typeface="Algeria One" pitchFamily="2" charset="0"/>
                <a:ea typeface="Times New Roman" pitchFamily="18" charset="0"/>
                <a:cs typeface="Arial" pitchFamily="34" charset="0"/>
              </a:rPr>
              <a:t>Образовательный </a:t>
            </a:r>
            <a:r>
              <a:rPr lang="ru-RU" altLang="zh-CN" sz="2400" dirty="0" smtClean="0">
                <a:solidFill>
                  <a:srgbClr val="CC0000"/>
                </a:solidFill>
                <a:latin typeface="Algeria One" pitchFamily="2" charset="0"/>
                <a:ea typeface="Times New Roman" pitchFamily="18" charset="0"/>
                <a:cs typeface="Arial" pitchFamily="34" charset="0"/>
              </a:rPr>
              <a:t>бренд территории</a:t>
            </a:r>
            <a:endParaRPr lang="ru-RU" dirty="0">
              <a:solidFill>
                <a:srgbClr val="CC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988840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ФОЛЬКЛОРНЫЙ ФЕСТИВАЛЬ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для дошкольников </a:t>
            </a:r>
          </a:p>
        </p:txBody>
      </p:sp>
      <p:pic>
        <p:nvPicPr>
          <p:cNvPr id="6" name="Рисунок 5" descr="q8421s4UuFU.jpg"/>
          <p:cNvPicPr>
            <a:picLocks noChangeAspect="1"/>
          </p:cNvPicPr>
          <p:nvPr/>
        </p:nvPicPr>
        <p:blipFill>
          <a:blip r:embed="rId3" cstate="print"/>
          <a:srcRect t="7560"/>
          <a:stretch>
            <a:fillRect/>
          </a:stretch>
        </p:blipFill>
        <p:spPr>
          <a:xfrm>
            <a:off x="1619672" y="3212976"/>
            <a:ext cx="5715000" cy="17609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7544" y="5589240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Автор: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авлова Оксана Николаевна,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педагог-организатор МБОУ ДО «Никольский ЦДО».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BcsJJhn8Xho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49" t="38944" r="3845" b="37298"/>
          <a:stretch>
            <a:fillRect/>
          </a:stretch>
        </p:blipFill>
        <p:spPr>
          <a:xfrm>
            <a:off x="2339752" y="6510200"/>
            <a:ext cx="4176464" cy="347800"/>
          </a:xfrm>
          <a:prstGeom prst="rect">
            <a:avLst/>
          </a:prstGeom>
        </p:spPr>
      </p:pic>
      <p:pic>
        <p:nvPicPr>
          <p:cNvPr id="10" name="Рисунок 9" descr="птица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2280" y="0"/>
            <a:ext cx="2051720" cy="20517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9552" y="5013176"/>
            <a:ext cx="78488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Никольский муниципальный округ Вологодской области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ello_html_m47addf4f.gif"/>
          <p:cNvPicPr>
            <a:picLocks noChangeAspect="1"/>
          </p:cNvPicPr>
          <p:nvPr/>
        </p:nvPicPr>
        <p:blipFill>
          <a:blip r:embed="rId2" cstate="print"/>
          <a:srcRect t="3501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 descr="BcsJJhn8Xh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49" t="38944" r="3845" b="37298"/>
          <a:stretch>
            <a:fillRect/>
          </a:stretch>
        </p:blipFill>
        <p:spPr>
          <a:xfrm>
            <a:off x="2339752" y="6309320"/>
            <a:ext cx="4176464" cy="347800"/>
          </a:xfrm>
          <a:prstGeom prst="rect">
            <a:avLst/>
          </a:prstGeom>
        </p:spPr>
      </p:pic>
      <p:pic>
        <p:nvPicPr>
          <p:cNvPr id="13" name="Рисунок 12" descr="a6ec91e7be714ee01087f63524b60b49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10000"/>
          </a:blip>
          <a:srcRect l="2751" t="32350" r="2751" b="23526"/>
          <a:stretch>
            <a:fillRect/>
          </a:stretch>
        </p:blipFill>
        <p:spPr>
          <a:xfrm>
            <a:off x="179512" y="188640"/>
            <a:ext cx="6912768" cy="1728192"/>
          </a:xfrm>
          <a:prstGeom prst="rect">
            <a:avLst/>
          </a:prstGeom>
        </p:spPr>
      </p:pic>
      <p:pic>
        <p:nvPicPr>
          <p:cNvPr id="10" name="Рисунок 9" descr="птица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2280" y="0"/>
            <a:ext cx="2051720" cy="20517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3528" y="260648"/>
            <a:ext cx="655272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altLang="zh-CN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проекта: </a:t>
            </a:r>
            <a:r>
              <a:rPr lang="ru-RU" altLang="zh-CN" sz="2000" dirty="0" smtClean="0">
                <a:solidFill>
                  <a:srgbClr val="282828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2000" dirty="0" smtClean="0">
                <a:solidFill>
                  <a:srgbClr val="282828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духовно- нравственных качеств личности детей дошкольного возраста, их интереса к истории, культуре, творчеству народов, проживающих на территории Вологодской области, через проведение </a:t>
            </a:r>
            <a:r>
              <a:rPr lang="ru-RU" altLang="zh-CN" sz="2000" dirty="0" smtClean="0">
                <a:solidFill>
                  <a:srgbClr val="282828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детского фольклорного </a:t>
            </a:r>
            <a:r>
              <a:rPr lang="ru-RU" altLang="zh-CN" sz="2000" dirty="0" smtClean="0">
                <a:solidFill>
                  <a:srgbClr val="282828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фестиваля.</a:t>
            </a:r>
            <a:endParaRPr lang="ru-RU" altLang="zh-CN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1916832"/>
            <a:ext cx="8784976" cy="293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 реализации образовательно-воспитательного проекта: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гражданско-патриотическое и духовно-нравственное воспитание подрастающего поколения;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создания ценностных представлений у детей о фольклоре и традиционной культуре родного края;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пропаганда художественными средствами творчества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вологодских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никольских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писателей и поэтов;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навыков публичных выступлений;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выявление особо одаренных детей и реализация их творческих способностей.</a:t>
            </a:r>
          </a:p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79512" y="4581128"/>
            <a:ext cx="87849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География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проекта: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Никольский муниципальный округ.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Участники: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фестивале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могут принять участие детские театральные коллективы и индивидуальные участники дошкольных учреждений Никольска и Никольского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муниципального округа, родители, воспитатели и специалисты ДОУ.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ello_html_m47addf4f.gif"/>
          <p:cNvPicPr>
            <a:picLocks noChangeAspect="1"/>
          </p:cNvPicPr>
          <p:nvPr/>
        </p:nvPicPr>
        <p:blipFill>
          <a:blip r:embed="rId2" cstate="print"/>
          <a:srcRect t="3501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 descr="BcsJJhn8Xh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49" t="38944" r="3845" b="37298"/>
          <a:stretch>
            <a:fillRect/>
          </a:stretch>
        </p:blipFill>
        <p:spPr>
          <a:xfrm>
            <a:off x="2339752" y="6309320"/>
            <a:ext cx="4176464" cy="347800"/>
          </a:xfrm>
          <a:prstGeom prst="rect">
            <a:avLst/>
          </a:prstGeom>
        </p:spPr>
      </p:pic>
      <p:pic>
        <p:nvPicPr>
          <p:cNvPr id="13" name="Рисунок 12" descr="a6ec91e7be714ee01087f63524b60b49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10000"/>
          </a:blip>
          <a:srcRect l="2751" t="32350" r="2751" b="23526"/>
          <a:stretch>
            <a:fillRect/>
          </a:stretch>
        </p:blipFill>
        <p:spPr>
          <a:xfrm>
            <a:off x="179512" y="1988840"/>
            <a:ext cx="8784976" cy="4392488"/>
          </a:xfrm>
          <a:prstGeom prst="rect">
            <a:avLst/>
          </a:prstGeom>
        </p:spPr>
      </p:pic>
      <p:pic>
        <p:nvPicPr>
          <p:cNvPr id="10" name="Рисунок 9" descr="птица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2280" y="0"/>
            <a:ext cx="2051720" cy="20517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1520" y="260648"/>
            <a:ext cx="676875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Организаторы фестиваля: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Управление образования администрации Никольского муниципального округа;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униципальное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бюджетное образовательное учреждение дополнительного образования «Никольский центр дополнительного образования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altLang="zh-CN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95536" y="2132857"/>
            <a:ext cx="8424936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50" b="1" dirty="0" smtClean="0">
                <a:latin typeface="Times New Roman" pitchFamily="18" charset="0"/>
                <a:cs typeface="Times New Roman" pitchFamily="18" charset="0"/>
              </a:rPr>
              <a:t>Обоснование </a:t>
            </a:r>
            <a:r>
              <a:rPr lang="ru-RU" sz="1850" b="1" dirty="0" smtClean="0">
                <a:latin typeface="Times New Roman" pitchFamily="18" charset="0"/>
                <a:cs typeface="Times New Roman" pitchFamily="18" charset="0"/>
              </a:rPr>
              <a:t>социальной значимости </a:t>
            </a:r>
            <a:r>
              <a:rPr lang="ru-RU" sz="1850" b="1" dirty="0" smtClean="0">
                <a:latin typeface="Times New Roman" pitchFamily="18" charset="0"/>
                <a:cs typeface="Times New Roman" pitchFamily="18" charset="0"/>
              </a:rPr>
              <a:t>проекта:</a:t>
            </a:r>
            <a:endParaRPr lang="ru-RU" sz="185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50" dirty="0" smtClean="0">
                <a:latin typeface="Times New Roman" pitchFamily="18" charset="0"/>
                <a:cs typeface="Times New Roman" pitchFamily="18" charset="0"/>
              </a:rPr>
              <a:t>В Никольском муниципальном округе созданы необходимые условия для формирования благоприятной среды, направленной на этнокультурное развитие детей и молодежи. Активно функционируют учреждения культуры. Ежегодно проводятся народные праздники. Традиционными стали праздники  </a:t>
            </a:r>
            <a:r>
              <a:rPr lang="ru-RU" sz="1850" dirty="0" err="1" smtClean="0">
                <a:latin typeface="Times New Roman" pitchFamily="18" charset="0"/>
                <a:cs typeface="Times New Roman" pitchFamily="18" charset="0"/>
              </a:rPr>
              <a:t>масляничные</a:t>
            </a:r>
            <a:r>
              <a:rPr lang="ru-RU" sz="1850" dirty="0" smtClean="0">
                <a:latin typeface="Times New Roman" pitchFamily="18" charset="0"/>
                <a:cs typeface="Times New Roman" pitchFamily="18" charset="0"/>
              </a:rPr>
              <a:t> гуляния, престольные деревенские праздники, Ильинская ярмарка и так далее.  </a:t>
            </a:r>
            <a:r>
              <a:rPr lang="ru-RU" sz="1850" dirty="0" smtClean="0"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ru-RU" sz="1850" dirty="0" smtClean="0">
                <a:latin typeface="Times New Roman" pitchFamily="18" charset="0"/>
                <a:cs typeface="Times New Roman" pitchFamily="18" charset="0"/>
              </a:rPr>
              <a:t>к сожалению, в дошкольных учреждениях </a:t>
            </a:r>
            <a:r>
              <a:rPr lang="ru-RU" sz="1850" dirty="0" smtClean="0">
                <a:latin typeface="Times New Roman" pitchFamily="18" charset="0"/>
                <a:cs typeface="Times New Roman" pitchFamily="18" charset="0"/>
              </a:rPr>
              <a:t>округа </a:t>
            </a:r>
            <a:r>
              <a:rPr lang="ru-RU" sz="1850" dirty="0" smtClean="0">
                <a:latin typeface="Times New Roman" pitchFamily="18" charset="0"/>
                <a:cs typeface="Times New Roman" pitchFamily="18" charset="0"/>
              </a:rPr>
              <a:t>данное направление развито крайне слабо. А ведь приобщение к традициям народа особенно значимо в дошкольные годы. Фольклорный фестиваль "Любо-дорого" повысит интерес дошкольников, педагогической общественности города, родителей к истории, культуре, творчеству народов, проживающих  </a:t>
            </a:r>
            <a:r>
              <a:rPr lang="ru-RU" sz="1850" dirty="0" smtClean="0">
                <a:latin typeface="Times New Roman" pitchFamily="18" charset="0"/>
                <a:cs typeface="Times New Roman" pitchFamily="18" charset="0"/>
              </a:rPr>
              <a:t>на территории Никольского округа, Вологодской области. </a:t>
            </a:r>
            <a:r>
              <a:rPr lang="ru-RU" sz="1850" dirty="0" smtClean="0">
                <a:latin typeface="Times New Roman" pitchFamily="18" charset="0"/>
                <a:cs typeface="Times New Roman" pitchFamily="18" charset="0"/>
              </a:rPr>
              <a:t>За счет проведения фестиваля удастся выстроить организованную систему, обеспечивающую формирование духовно- нравственных качеств личности детей дошкольного возраста.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ello_html_m47addf4f.gif"/>
          <p:cNvPicPr>
            <a:picLocks noChangeAspect="1"/>
          </p:cNvPicPr>
          <p:nvPr/>
        </p:nvPicPr>
        <p:blipFill>
          <a:blip r:embed="rId2" cstate="print"/>
          <a:srcRect t="3501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 descr="BcsJJhn8Xh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49" t="38944" r="3845" b="37298"/>
          <a:stretch>
            <a:fillRect/>
          </a:stretch>
        </p:blipFill>
        <p:spPr>
          <a:xfrm>
            <a:off x="2339752" y="6309320"/>
            <a:ext cx="4176464" cy="347800"/>
          </a:xfrm>
          <a:prstGeom prst="rect">
            <a:avLst/>
          </a:prstGeom>
        </p:spPr>
      </p:pic>
      <p:pic>
        <p:nvPicPr>
          <p:cNvPr id="13" name="Рисунок 12" descr="a6ec91e7be714ee01087f63524b60b49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10000"/>
          </a:blip>
          <a:srcRect l="2751" t="32350" r="2751" b="23526"/>
          <a:stretch>
            <a:fillRect/>
          </a:stretch>
        </p:blipFill>
        <p:spPr>
          <a:xfrm>
            <a:off x="251520" y="4365104"/>
            <a:ext cx="8568952" cy="1926214"/>
          </a:xfrm>
          <a:prstGeom prst="rect">
            <a:avLst/>
          </a:prstGeom>
        </p:spPr>
      </p:pic>
      <p:pic>
        <p:nvPicPr>
          <p:cNvPr id="10" name="Рисунок 9" descr="птица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2280" y="0"/>
            <a:ext cx="2051720" cy="20517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1520" y="1484784"/>
            <a:ext cx="849694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патриотических, социально-коммуникативных, патриотических качеств подрастающего поколения осуществляется через познание детьми народной культуры своей Родины, родного края, той общественной среды, в которой они живут. 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Дошкольный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возраст – неповторимая страница в жизни каждого человека. В этот период устанавливается связь ребенка с ведущими сферами бытия: миром людей, природы, предметным миром. Происходит приобщение к культуре, к общечеловеческим ценностям, к своей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Родине. Любовь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Родине – самое дорогое, глубокое и сильное чувство. Нельзя полюбить свою Родину, не зная её историю, культуру и традиции.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 algn="just"/>
            <a:endParaRPr lang="ru-RU" altLang="zh-CN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67544" y="4581128"/>
            <a:ext cx="813690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atin typeface="Algeria One" pitchFamily="2" charset="0"/>
              </a:rPr>
              <a:t>приобщая детей к истокам народной </a:t>
            </a:r>
            <a:r>
              <a:rPr lang="ru-RU" sz="2200" dirty="0" smtClean="0">
                <a:latin typeface="Algeria One" pitchFamily="2" charset="0"/>
              </a:rPr>
              <a:t>культуры</a:t>
            </a:r>
            <a:r>
              <a:rPr lang="ru-RU" sz="2200" dirty="0" smtClean="0">
                <a:latin typeface="Algeria One" pitchFamily="2" charset="0"/>
              </a:rPr>
              <a:t>, </a:t>
            </a:r>
            <a:endParaRPr lang="ru-RU" sz="2200" dirty="0" smtClean="0">
              <a:latin typeface="Algeria One" pitchFamily="2" charset="0"/>
            </a:endParaRPr>
          </a:p>
          <a:p>
            <a:pPr algn="ctr"/>
            <a:r>
              <a:rPr lang="ru-RU" sz="2200" dirty="0" smtClean="0">
                <a:latin typeface="Algeria One" pitchFamily="2" charset="0"/>
              </a:rPr>
              <a:t>мы </a:t>
            </a:r>
            <a:r>
              <a:rPr lang="ru-RU" sz="2200" dirty="0" smtClean="0">
                <a:latin typeface="Algeria One" pitchFamily="2" charset="0"/>
              </a:rPr>
              <a:t>разносторонне развиваем личность каждого ребенка, </a:t>
            </a:r>
            <a:r>
              <a:rPr lang="ru-RU" sz="2200" dirty="0" smtClean="0">
                <a:latin typeface="Algeria One" pitchFamily="2" charset="0"/>
              </a:rPr>
              <a:t>который будет </a:t>
            </a:r>
            <a:r>
              <a:rPr lang="ru-RU" sz="2200" dirty="0" smtClean="0">
                <a:latin typeface="Algeria One" pitchFamily="2" charset="0"/>
              </a:rPr>
              <a:t>носителем черт </a:t>
            </a:r>
            <a:endParaRPr lang="ru-RU" sz="2200" dirty="0" smtClean="0">
              <a:latin typeface="Algeria One" pitchFamily="2" charset="0"/>
            </a:endParaRPr>
          </a:p>
          <a:p>
            <a:pPr algn="ctr"/>
            <a:r>
              <a:rPr lang="ru-RU" sz="2200" dirty="0" smtClean="0">
                <a:latin typeface="Algeria One" pitchFamily="2" charset="0"/>
              </a:rPr>
              <a:t>народного </a:t>
            </a:r>
            <a:r>
              <a:rPr lang="ru-RU" sz="2200" dirty="0" smtClean="0">
                <a:latin typeface="Algeria One" pitchFamily="2" charset="0"/>
              </a:rPr>
              <a:t>характера, народной ментальности.</a:t>
            </a:r>
          </a:p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51520" y="332656"/>
            <a:ext cx="69127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Одним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принципов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Федерального государственного образовательного стандарта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дошкольного образования является приобщение детей 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социокультурным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нормам, традициям семьи, общества и государства.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ello_html_m47addf4f.gif"/>
          <p:cNvPicPr>
            <a:picLocks noChangeAspect="1"/>
          </p:cNvPicPr>
          <p:nvPr/>
        </p:nvPicPr>
        <p:blipFill>
          <a:blip r:embed="rId2" cstate="print"/>
          <a:srcRect t="3501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Рисунок 12" descr="a6ec91e7be714ee01087f63524b60b49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10000"/>
          </a:blip>
          <a:srcRect l="2751" t="32350" r="2751" b="23526"/>
          <a:stretch>
            <a:fillRect/>
          </a:stretch>
        </p:blipFill>
        <p:spPr>
          <a:xfrm>
            <a:off x="179512" y="188640"/>
            <a:ext cx="6912768" cy="1080120"/>
          </a:xfrm>
          <a:prstGeom prst="rect">
            <a:avLst/>
          </a:prstGeom>
        </p:spPr>
      </p:pic>
      <p:pic>
        <p:nvPicPr>
          <p:cNvPr id="10" name="Рисунок 9" descr="птица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2280" y="0"/>
            <a:ext cx="2051720" cy="205172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95536" y="188640"/>
            <a:ext cx="648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Опыт реализации проекта: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2021 год-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муниципального фольклорного фестиваля для дошкольников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«Любо –дорого».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9512" y="1268760"/>
            <a:ext cx="85689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Первый фестиваль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«Любо-дорого»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был задуман в рамках цикла мероприятий литературно-краеведческого праздника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«Добру откроется сердце»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посвященного 109 годовщине со дня рождения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А. Я. Яшина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и назван строчкой из  его стихотворения.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Фестиваль проходил в условиях пандемии, поэтому выступления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участников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состоялись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на общей сцене, а камерно- был организован выезд жюри в ДОУ по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графику. В фестивале приняли участие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120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воспитанников из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ДОУ г. Никольска.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 descr="1.1.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4509120"/>
            <a:ext cx="3203848" cy="2137799"/>
          </a:xfrm>
          <a:prstGeom prst="rect">
            <a:avLst/>
          </a:prstGeom>
        </p:spPr>
      </p:pic>
      <p:pic>
        <p:nvPicPr>
          <p:cNvPr id="15" name="Рисунок 14" descr="1.1.1.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80112" y="4509120"/>
            <a:ext cx="3383868" cy="2111896"/>
          </a:xfrm>
          <a:prstGeom prst="rect">
            <a:avLst/>
          </a:prstGeom>
        </p:spPr>
      </p:pic>
      <p:pic>
        <p:nvPicPr>
          <p:cNvPr id="14" name="Рисунок 13" descr="1 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835696" y="3284984"/>
            <a:ext cx="2304256" cy="1536939"/>
          </a:xfrm>
          <a:prstGeom prst="rect">
            <a:avLst/>
          </a:prstGeom>
        </p:spPr>
      </p:pic>
      <p:pic>
        <p:nvPicPr>
          <p:cNvPr id="19" name="Рисунок 18" descr="1.1.1.1.1.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11961" y="3284984"/>
            <a:ext cx="2448272" cy="1561997"/>
          </a:xfrm>
          <a:prstGeom prst="rect">
            <a:avLst/>
          </a:prstGeom>
        </p:spPr>
      </p:pic>
      <p:pic>
        <p:nvPicPr>
          <p:cNvPr id="21" name="Рисунок 20" descr="BcsJJhn8Xho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49" t="38944" r="40370" b="31543"/>
          <a:stretch>
            <a:fillRect/>
          </a:stretch>
        </p:blipFill>
        <p:spPr>
          <a:xfrm>
            <a:off x="3419872" y="5301208"/>
            <a:ext cx="2160240" cy="432048"/>
          </a:xfrm>
          <a:prstGeom prst="rect">
            <a:avLst/>
          </a:prstGeom>
        </p:spPr>
      </p:pic>
      <p:pic>
        <p:nvPicPr>
          <p:cNvPr id="22" name="Рисунок 21" descr="BcsJJhn8Xho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9630" t="38944" r="3845" b="37298"/>
          <a:stretch>
            <a:fillRect/>
          </a:stretch>
        </p:blipFill>
        <p:spPr>
          <a:xfrm>
            <a:off x="3635896" y="5733256"/>
            <a:ext cx="1656184" cy="3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ello_html_m47addf4f.gif"/>
          <p:cNvPicPr>
            <a:picLocks noChangeAspect="1"/>
          </p:cNvPicPr>
          <p:nvPr/>
        </p:nvPicPr>
        <p:blipFill>
          <a:blip r:embed="rId2" cstate="print"/>
          <a:srcRect t="3501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Рисунок 12" descr="a6ec91e7be714ee01087f63524b60b49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10000"/>
          </a:blip>
          <a:srcRect l="2751" t="32350" r="2751" b="23526"/>
          <a:stretch>
            <a:fillRect/>
          </a:stretch>
        </p:blipFill>
        <p:spPr>
          <a:xfrm>
            <a:off x="179512" y="188640"/>
            <a:ext cx="6912768" cy="1080120"/>
          </a:xfrm>
          <a:prstGeom prst="rect">
            <a:avLst/>
          </a:prstGeom>
        </p:spPr>
      </p:pic>
      <p:pic>
        <p:nvPicPr>
          <p:cNvPr id="10" name="Рисунок 9" descr="птица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2280" y="0"/>
            <a:ext cx="2051720" cy="205172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95536" y="188640"/>
            <a:ext cx="648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Опыт реализации проекта: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2022 год-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муниципального фольклорного фестиваля для дошкольников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«Любо –дорого».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9512" y="1340768"/>
            <a:ext cx="87849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время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второго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фестиваля на сцену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ЦДО вышли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ребята из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ДОУ Никольского района -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130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человек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Было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представлено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29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творческих номеров в следующих номинациях: «Художественное чтение поэтических произведений», «Художественное чтение прозаических произведений» , «Фольклор», «Народная песня», «Народный танец» и «Художественная постановка».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качестве опорной темы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рекомендовалось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использовать для подготовки номеров фольклор Вологодской области и произведения вологодских авторов. Фестиваль был организован совместно специалистами Никольского центра дополнительного образования и Информационно-методического центра культуры и туризма г. Никольска.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Рисунок 20" descr="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3933056"/>
            <a:ext cx="2736303" cy="1825824"/>
          </a:xfrm>
          <a:prstGeom prst="rect">
            <a:avLst/>
          </a:prstGeom>
        </p:spPr>
      </p:pic>
      <p:pic>
        <p:nvPicPr>
          <p:cNvPr id="23" name="Рисунок 22" descr="2.2.2.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56176" y="4843533"/>
            <a:ext cx="2736303" cy="1825826"/>
          </a:xfrm>
          <a:prstGeom prst="rect">
            <a:avLst/>
          </a:prstGeom>
        </p:spPr>
      </p:pic>
      <p:pic>
        <p:nvPicPr>
          <p:cNvPr id="22" name="Рисунок 21" descr="2.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55776" y="4988685"/>
            <a:ext cx="2520280" cy="1681681"/>
          </a:xfrm>
          <a:prstGeom prst="rect">
            <a:avLst/>
          </a:prstGeom>
        </p:spPr>
      </p:pic>
      <p:pic>
        <p:nvPicPr>
          <p:cNvPr id="24" name="Рисунок 23" descr="2.2.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99992" y="3933055"/>
            <a:ext cx="2448272" cy="1633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ello_html_m47addf4f.gif"/>
          <p:cNvPicPr>
            <a:picLocks noChangeAspect="1"/>
          </p:cNvPicPr>
          <p:nvPr/>
        </p:nvPicPr>
        <p:blipFill>
          <a:blip r:embed="rId2" cstate="print"/>
          <a:srcRect t="3501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Рисунок 12" descr="a6ec91e7be714ee01087f63524b60b49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10000"/>
          </a:blip>
          <a:srcRect l="2751" t="32350" r="2751" b="23526"/>
          <a:stretch>
            <a:fillRect/>
          </a:stretch>
        </p:blipFill>
        <p:spPr>
          <a:xfrm>
            <a:off x="179512" y="188640"/>
            <a:ext cx="6912768" cy="1080120"/>
          </a:xfrm>
          <a:prstGeom prst="rect">
            <a:avLst/>
          </a:prstGeom>
        </p:spPr>
      </p:pic>
      <p:pic>
        <p:nvPicPr>
          <p:cNvPr id="10" name="Рисунок 9" descr="птица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2280" y="0"/>
            <a:ext cx="2051720" cy="205172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95536" y="188640"/>
            <a:ext cx="648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Опыт реализации проекта: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2023 год-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муниципального фольклорного фестиваля для дошкольников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«Любо –дорого».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9512" y="1340768"/>
            <a:ext cx="87849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время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третьего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фестиваля на сцену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ЦДО вышли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ребята из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ДОУ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Никольского района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человек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Было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представлено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36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творческих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номеров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Фестиваль проводится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поддержке Президентского фонда культурных инициатив в рамках проекта "К истокам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никольчан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южан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 совместно со специалистами Информационно-методического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центра культуры и туризма г. Никольска и Центра традиционной народной культуры г. Никольска.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3 фестиваль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5856" y="3068960"/>
            <a:ext cx="2520280" cy="1890210"/>
          </a:xfrm>
          <a:prstGeom prst="rect">
            <a:avLst/>
          </a:prstGeom>
        </p:spPr>
      </p:pic>
      <p:pic>
        <p:nvPicPr>
          <p:cNvPr id="12" name="Рисунок 11" descr="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3068960"/>
            <a:ext cx="2700300" cy="1800200"/>
          </a:xfrm>
          <a:prstGeom prst="rect">
            <a:avLst/>
          </a:prstGeom>
        </p:spPr>
      </p:pic>
      <p:pic>
        <p:nvPicPr>
          <p:cNvPr id="14" name="Рисунок 13" descr="3.3.3.3.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56176" y="3068960"/>
            <a:ext cx="2736304" cy="1824203"/>
          </a:xfrm>
          <a:prstGeom prst="rect">
            <a:avLst/>
          </a:prstGeom>
        </p:spPr>
      </p:pic>
      <p:pic>
        <p:nvPicPr>
          <p:cNvPr id="15" name="Рисунок 14" descr="3.3.3.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528" y="5013176"/>
            <a:ext cx="2452836" cy="1635224"/>
          </a:xfrm>
          <a:prstGeom prst="rect">
            <a:avLst/>
          </a:prstGeom>
        </p:spPr>
      </p:pic>
      <p:pic>
        <p:nvPicPr>
          <p:cNvPr id="18" name="Рисунок 17" descr="3.3.3.JPG"/>
          <p:cNvPicPr>
            <a:picLocks noChangeAspect="1"/>
          </p:cNvPicPr>
          <p:nvPr/>
        </p:nvPicPr>
        <p:blipFill>
          <a:blip r:embed="rId9" cstate="print"/>
          <a:srcRect l="3587" t="11502" r="5756" b="12951"/>
          <a:stretch>
            <a:fillRect/>
          </a:stretch>
        </p:blipFill>
        <p:spPr>
          <a:xfrm>
            <a:off x="2915815" y="4941168"/>
            <a:ext cx="3168353" cy="1760196"/>
          </a:xfrm>
          <a:prstGeom prst="rect">
            <a:avLst/>
          </a:prstGeom>
        </p:spPr>
      </p:pic>
      <p:pic>
        <p:nvPicPr>
          <p:cNvPr id="19" name="Рисунок 18" descr="3.3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228184" y="5013176"/>
            <a:ext cx="2520280" cy="16801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ello_html_m47addf4f.gif"/>
          <p:cNvPicPr>
            <a:picLocks noChangeAspect="1"/>
          </p:cNvPicPr>
          <p:nvPr/>
        </p:nvPicPr>
        <p:blipFill>
          <a:blip r:embed="rId2" cstate="print"/>
          <a:srcRect t="3501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Рисунок 12" descr="a6ec91e7be714ee01087f63524b60b49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10000"/>
          </a:blip>
          <a:srcRect l="2751" t="32350" r="2751" b="23526"/>
          <a:stretch>
            <a:fillRect/>
          </a:stretch>
        </p:blipFill>
        <p:spPr>
          <a:xfrm>
            <a:off x="179512" y="188640"/>
            <a:ext cx="6912768" cy="1080120"/>
          </a:xfrm>
          <a:prstGeom prst="rect">
            <a:avLst/>
          </a:prstGeom>
        </p:spPr>
      </p:pic>
      <p:pic>
        <p:nvPicPr>
          <p:cNvPr id="10" name="Рисунок 9" descr="птица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2280" y="0"/>
            <a:ext cx="2051720" cy="205172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95536" y="188640"/>
            <a:ext cx="648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Опыт реализации проекта: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2024 год-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IV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муниципального фольклорного фестиваля для дошкольников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«Любо –дорого».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9512" y="1340768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время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четвёртого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фестиваля на сцену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ЦДО вышли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ребята из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ДОУ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Никольского округа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130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человек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Было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представлено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творческих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номеров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 descr="4.4.4.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2132856"/>
            <a:ext cx="3132349" cy="2088232"/>
          </a:xfrm>
          <a:prstGeom prst="rect">
            <a:avLst/>
          </a:prstGeom>
        </p:spPr>
      </p:pic>
      <p:pic>
        <p:nvPicPr>
          <p:cNvPr id="21" name="Рисунок 20" descr="4.4.4.4.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24128" y="4509120"/>
            <a:ext cx="3204355" cy="2088232"/>
          </a:xfrm>
          <a:prstGeom prst="rect">
            <a:avLst/>
          </a:prstGeom>
        </p:spPr>
      </p:pic>
      <p:pic>
        <p:nvPicPr>
          <p:cNvPr id="22" name="Рисунок 21" descr="4.4.4.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520" y="2132856"/>
            <a:ext cx="3024336" cy="2016224"/>
          </a:xfrm>
          <a:prstGeom prst="rect">
            <a:avLst/>
          </a:prstGeom>
        </p:spPr>
      </p:pic>
      <p:pic>
        <p:nvPicPr>
          <p:cNvPr id="23" name="Рисунок 22" descr="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1520" y="4509120"/>
            <a:ext cx="3096344" cy="2064229"/>
          </a:xfrm>
          <a:prstGeom prst="rect">
            <a:avLst/>
          </a:prstGeom>
        </p:spPr>
      </p:pic>
      <p:pic>
        <p:nvPicPr>
          <p:cNvPr id="25" name="Рисунок 24" descr="4.4.JPG"/>
          <p:cNvPicPr>
            <a:picLocks noChangeAspect="1"/>
          </p:cNvPicPr>
          <p:nvPr/>
        </p:nvPicPr>
        <p:blipFill>
          <a:blip r:embed="rId9" cstate="print">
            <a:lum bright="10000"/>
          </a:blip>
          <a:srcRect l="7476" r="24800"/>
          <a:stretch>
            <a:fillRect/>
          </a:stretch>
        </p:blipFill>
        <p:spPr>
          <a:xfrm>
            <a:off x="3491880" y="4581128"/>
            <a:ext cx="2088232" cy="2055628"/>
          </a:xfrm>
          <a:prstGeom prst="rect">
            <a:avLst/>
          </a:prstGeom>
        </p:spPr>
      </p:pic>
      <p:pic>
        <p:nvPicPr>
          <p:cNvPr id="24" name="Рисунок 23" descr="k4Sv-QtpleQ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059832" y="2348880"/>
            <a:ext cx="2880320" cy="223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ello_html_m47addf4f.gif"/>
          <p:cNvPicPr>
            <a:picLocks noChangeAspect="1"/>
          </p:cNvPicPr>
          <p:nvPr/>
        </p:nvPicPr>
        <p:blipFill>
          <a:blip r:embed="rId2" cstate="print"/>
          <a:srcRect t="3501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 descr="BcsJJhn8Xh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49" t="38944" r="3845" b="37298"/>
          <a:stretch>
            <a:fillRect/>
          </a:stretch>
        </p:blipFill>
        <p:spPr>
          <a:xfrm>
            <a:off x="2267744" y="6510200"/>
            <a:ext cx="4176464" cy="347800"/>
          </a:xfrm>
          <a:prstGeom prst="rect">
            <a:avLst/>
          </a:prstGeom>
        </p:spPr>
      </p:pic>
      <p:pic>
        <p:nvPicPr>
          <p:cNvPr id="13" name="Рисунок 12" descr="a6ec91e7be714ee01087f63524b60b49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10000"/>
          </a:blip>
          <a:srcRect l="2751" t="32350" r="2751" b="23526"/>
          <a:stretch>
            <a:fillRect/>
          </a:stretch>
        </p:blipFill>
        <p:spPr>
          <a:xfrm>
            <a:off x="179512" y="1772816"/>
            <a:ext cx="8640960" cy="4680520"/>
          </a:xfrm>
          <a:prstGeom prst="rect">
            <a:avLst/>
          </a:prstGeom>
        </p:spPr>
      </p:pic>
      <p:pic>
        <p:nvPicPr>
          <p:cNvPr id="10" name="Рисунок 9" descr="птица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2280" y="0"/>
            <a:ext cx="2051720" cy="20517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7544" y="2060848"/>
            <a:ext cx="813690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altLang="zh-CN" sz="22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Молодежь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во все времена несет на своих плечах главную тяжесть социального развития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общества… молодому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человеку необходимы прежде всего высокие нравственные критерии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... Но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нельзя воспитать в себе эти высокие нравственные начала, не зная того, что было до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нас… Культура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и народный быт также обладают глубокой преемственностью. Шагнуть вперед можно лишь тогда, когда нога отталкивается от чего-то, движение от ничего или из ничего невозможно. Так же точь-в-точь и будущие поколения не смогут обойтись без ныне живущих, то есть без нас с вами. Им так же будет необходим наш нравственный и культурный опыт, как нам необходим сейчас опыт людей, которые жили до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нас...»</a:t>
            </a:r>
            <a:endParaRPr lang="ru-RU" altLang="zh-CN" sz="22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4" name="Рисунок 13" descr="2.gif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55576" y="188640"/>
            <a:ext cx="1584177" cy="206071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339752" y="404664"/>
            <a:ext cx="4464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Василий Иванович Белов - русский, вологодский писатель, автор книги очерков о народной эстетике «ЛАД».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844</Words>
  <Application>Microsoft Office PowerPoint</Application>
  <PresentationFormat>Экран (4:3)</PresentationFormat>
  <Paragraphs>50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12</cp:revision>
  <dcterms:created xsi:type="dcterms:W3CDTF">2025-03-12T07:42:48Z</dcterms:created>
  <dcterms:modified xsi:type="dcterms:W3CDTF">2025-03-12T09:42:46Z</dcterms:modified>
</cp:coreProperties>
</file>